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6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C8C45-8FC1-49C0-8054-3A301885FCB3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62FD-DF21-42F2-B52C-D8CC88440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14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C8C45-8FC1-49C0-8054-3A301885FCB3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62FD-DF21-42F2-B52C-D8CC88440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9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C8C45-8FC1-49C0-8054-3A301885FCB3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62FD-DF21-42F2-B52C-D8CC88440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399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C8C45-8FC1-49C0-8054-3A301885FCB3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62FD-DF21-42F2-B52C-D8CC88440CA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75338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C8C45-8FC1-49C0-8054-3A301885FCB3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62FD-DF21-42F2-B52C-D8CC88440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252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C8C45-8FC1-49C0-8054-3A301885FCB3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62FD-DF21-42F2-B52C-D8CC88440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491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C8C45-8FC1-49C0-8054-3A301885FCB3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62FD-DF21-42F2-B52C-D8CC88440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4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C8C45-8FC1-49C0-8054-3A301885FCB3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62FD-DF21-42F2-B52C-D8CC88440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29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C8C45-8FC1-49C0-8054-3A301885FCB3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62FD-DF21-42F2-B52C-D8CC88440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60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C8C45-8FC1-49C0-8054-3A301885FCB3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62FD-DF21-42F2-B52C-D8CC88440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121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C8C45-8FC1-49C0-8054-3A301885FCB3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62FD-DF21-42F2-B52C-D8CC88440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03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C8C45-8FC1-49C0-8054-3A301885FCB3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62FD-DF21-42F2-B52C-D8CC88440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030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C8C45-8FC1-49C0-8054-3A301885FCB3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62FD-DF21-42F2-B52C-D8CC88440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998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C8C45-8FC1-49C0-8054-3A301885FCB3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62FD-DF21-42F2-B52C-D8CC88440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69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C8C45-8FC1-49C0-8054-3A301885FCB3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62FD-DF21-42F2-B52C-D8CC88440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760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C8C45-8FC1-49C0-8054-3A301885FCB3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62FD-DF21-42F2-B52C-D8CC88440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577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C8C45-8FC1-49C0-8054-3A301885FCB3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62FD-DF21-42F2-B52C-D8CC88440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84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7AC8C45-8FC1-49C0-8054-3A301885FCB3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862FD-DF21-42F2-B52C-D8CC88440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8048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6216" y="836762"/>
            <a:ext cx="8825658" cy="2413743"/>
          </a:xfrm>
        </p:spPr>
        <p:txBody>
          <a:bodyPr/>
          <a:lstStyle/>
          <a:p>
            <a:r>
              <a:rPr lang="en-US" sz="4800" dirty="0" smtClean="0"/>
              <a:t>Being Agile in the Arctic – Adapting Systems to Changing Environments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3031" y="3548116"/>
            <a:ext cx="8825658" cy="861420"/>
          </a:xfrm>
        </p:spPr>
        <p:txBody>
          <a:bodyPr>
            <a:normAutofit fontScale="47500" lnSpcReduction="20000"/>
          </a:bodyPr>
          <a:lstStyle/>
          <a:p>
            <a:r>
              <a:rPr lang="en-US" sz="3800" dirty="0" smtClean="0"/>
              <a:t>CDR Mike Roberts, USPHS, PE, </a:t>
            </a:r>
            <a:r>
              <a:rPr lang="en-US" sz="3800" dirty="0" err="1" smtClean="0"/>
              <a:t>rehs</a:t>
            </a:r>
            <a:endParaRPr lang="en-US" sz="3800" dirty="0" smtClean="0"/>
          </a:p>
          <a:p>
            <a:r>
              <a:rPr lang="en-US" dirty="0" smtClean="0"/>
              <a:t>Deputy director of Project management</a:t>
            </a:r>
          </a:p>
          <a:p>
            <a:r>
              <a:rPr lang="en-US" dirty="0" smtClean="0"/>
              <a:t>Alaska native tribal health consortium – division of environmental health and engineering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3548116"/>
            <a:ext cx="2647950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07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Agile Innovations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968" y="1656103"/>
            <a:ext cx="9144870" cy="463255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Addressing Changes in Funding</a:t>
            </a:r>
          </a:p>
          <a:p>
            <a:pPr lvl="1"/>
            <a:r>
              <a:rPr lang="en-US" dirty="0" smtClean="0"/>
              <a:t>Trend – Funding Up, More Scrutiny</a:t>
            </a:r>
          </a:p>
          <a:p>
            <a:pPr lvl="1"/>
            <a:r>
              <a:rPr lang="en-US" dirty="0" smtClean="0"/>
              <a:t>Trend – Construction Costs More Every Year!</a:t>
            </a:r>
          </a:p>
          <a:p>
            <a:pPr lvl="1"/>
            <a:r>
              <a:rPr lang="en-US" dirty="0" smtClean="0"/>
              <a:t>Value Engineering and Construction Efficiency are Critical</a:t>
            </a:r>
          </a:p>
          <a:p>
            <a:pPr lvl="2"/>
            <a:r>
              <a:rPr lang="en-US" dirty="0" smtClean="0"/>
              <a:t>Co-locate projects – share mobilization and overhead</a:t>
            </a:r>
          </a:p>
          <a:p>
            <a:pPr lvl="2"/>
            <a:r>
              <a:rPr lang="en-US" dirty="0" smtClean="0"/>
              <a:t>Simpler Systems</a:t>
            </a:r>
          </a:p>
          <a:p>
            <a:pPr lvl="2"/>
            <a:r>
              <a:rPr lang="en-US" dirty="0" smtClean="0"/>
              <a:t>Cost saving construction techniques</a:t>
            </a:r>
          </a:p>
          <a:p>
            <a:pPr lvl="3"/>
            <a:r>
              <a:rPr lang="en-US" dirty="0" smtClean="0"/>
              <a:t>Minimize Deep Excavations</a:t>
            </a:r>
          </a:p>
          <a:p>
            <a:pPr lvl="3"/>
            <a:r>
              <a:rPr lang="en-US" dirty="0" smtClean="0"/>
              <a:t>Pipe </a:t>
            </a:r>
            <a:r>
              <a:rPr lang="en-US" dirty="0" smtClean="0"/>
              <a:t>bursting and Directional Drilling</a:t>
            </a:r>
            <a:endParaRPr lang="en-US" dirty="0" smtClean="0"/>
          </a:p>
          <a:p>
            <a:pPr lvl="3"/>
            <a:r>
              <a:rPr lang="en-US" dirty="0" smtClean="0"/>
              <a:t>Rehab Old Systems vs. Build New</a:t>
            </a:r>
          </a:p>
          <a:p>
            <a:pPr lvl="3"/>
            <a:r>
              <a:rPr lang="en-US" dirty="0" smtClean="0"/>
              <a:t>Modular Systems</a:t>
            </a:r>
          </a:p>
          <a:p>
            <a:pPr lvl="1"/>
            <a:r>
              <a:rPr lang="en-US" dirty="0" smtClean="0"/>
              <a:t>Construction Efficiency - Project Controls are Key!</a:t>
            </a:r>
          </a:p>
          <a:p>
            <a:pPr lvl="2"/>
            <a:r>
              <a:rPr lang="en-US" dirty="0" smtClean="0"/>
              <a:t>Earned Value Management</a:t>
            </a:r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77" y="397083"/>
            <a:ext cx="2857500" cy="2143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227" y="2175880"/>
            <a:ext cx="3431553" cy="22385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856" y="4192911"/>
            <a:ext cx="2918866" cy="231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50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 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199" y="1543959"/>
            <a:ext cx="8946541" cy="4195481"/>
          </a:xfrm>
        </p:spPr>
        <p:txBody>
          <a:bodyPr/>
          <a:lstStyle/>
          <a:p>
            <a:r>
              <a:rPr lang="en-US" dirty="0" smtClean="0"/>
              <a:t>Elements of Change</a:t>
            </a:r>
          </a:p>
          <a:p>
            <a:pPr lvl="1"/>
            <a:r>
              <a:rPr lang="en-US" dirty="0" smtClean="0"/>
              <a:t>Climate Change Impact on Infrastructure</a:t>
            </a:r>
          </a:p>
          <a:p>
            <a:pPr lvl="2"/>
            <a:r>
              <a:rPr lang="en-US" dirty="0" smtClean="0"/>
              <a:t>Permafrost </a:t>
            </a:r>
            <a:r>
              <a:rPr lang="en-US" dirty="0" smtClean="0"/>
              <a:t>Melting – Infrastructure Settling/Sinking</a:t>
            </a:r>
          </a:p>
          <a:p>
            <a:pPr lvl="2"/>
            <a:r>
              <a:rPr lang="en-US" dirty="0" smtClean="0"/>
              <a:t>Shoreline Erosion – Catastrophic Foundation Failure</a:t>
            </a:r>
          </a:p>
          <a:p>
            <a:pPr lvl="2"/>
            <a:r>
              <a:rPr lang="en-US" dirty="0" smtClean="0"/>
              <a:t>Natural Disasters </a:t>
            </a:r>
            <a:r>
              <a:rPr lang="en-US" dirty="0" smtClean="0"/>
              <a:t>– Flooding</a:t>
            </a:r>
            <a:endParaRPr lang="en-US" dirty="0"/>
          </a:p>
          <a:p>
            <a:pPr lvl="2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397" y="764794"/>
            <a:ext cx="3229876" cy="2365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433" y="2392376"/>
            <a:ext cx="2886075" cy="1924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825" y="3565284"/>
            <a:ext cx="3287623" cy="24574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680" y="4931634"/>
            <a:ext cx="2635522" cy="16156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34" y="4931634"/>
            <a:ext cx="2286000" cy="162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30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5617314"/>
              </p:ext>
            </p:extLst>
          </p:nvPr>
        </p:nvGraphicFramePr>
        <p:xfrm>
          <a:off x="1293078" y="160385"/>
          <a:ext cx="8618673" cy="6464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Acrobat Document" r:id="rId3" imgW="5486292" imgH="4114800" progId="AcroExch.Document.7">
                  <p:embed/>
                </p:oleObj>
              </mc:Choice>
              <mc:Fallback>
                <p:oleObj name="Acrobat Document" r:id="rId3" imgW="5486292" imgH="41148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93078" y="160385"/>
                        <a:ext cx="8618673" cy="64640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07980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Agile Innovations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74" y="2201121"/>
            <a:ext cx="8946541" cy="4195481"/>
          </a:xfrm>
        </p:spPr>
        <p:txBody>
          <a:bodyPr/>
          <a:lstStyle/>
          <a:p>
            <a:r>
              <a:rPr lang="en-US" dirty="0" smtClean="0"/>
              <a:t>“Defend in Place” – Sinking Infrastructure</a:t>
            </a:r>
          </a:p>
          <a:p>
            <a:pPr lvl="1"/>
            <a:r>
              <a:rPr lang="en-US" dirty="0" smtClean="0"/>
              <a:t>Active </a:t>
            </a:r>
            <a:r>
              <a:rPr lang="en-US" dirty="0" err="1" smtClean="0"/>
              <a:t>Thermosyphon</a:t>
            </a:r>
            <a:r>
              <a:rPr lang="en-US" dirty="0" smtClean="0"/>
              <a:t> Systems</a:t>
            </a:r>
          </a:p>
          <a:p>
            <a:pPr lvl="2"/>
            <a:r>
              <a:rPr lang="en-US" dirty="0" smtClean="0"/>
              <a:t>Passive </a:t>
            </a:r>
            <a:r>
              <a:rPr lang="en-US" dirty="0" err="1" smtClean="0"/>
              <a:t>Thermosyphons</a:t>
            </a:r>
            <a:r>
              <a:rPr lang="en-US" dirty="0" smtClean="0"/>
              <a:t> Stop </a:t>
            </a:r>
            <a:r>
              <a:rPr lang="en-US" dirty="0" smtClean="0"/>
              <a:t>Working</a:t>
            </a:r>
          </a:p>
          <a:p>
            <a:pPr lvl="2"/>
            <a:r>
              <a:rPr lang="en-US" dirty="0" smtClean="0"/>
              <a:t>Weld-On Extension</a:t>
            </a:r>
            <a:endParaRPr lang="en-US" dirty="0" smtClean="0"/>
          </a:p>
          <a:p>
            <a:pPr lvl="2"/>
            <a:r>
              <a:rPr lang="en-US" dirty="0" smtClean="0"/>
              <a:t>Clamp – On Hybrid Heat Exchanger</a:t>
            </a:r>
            <a:endParaRPr lang="en-US" dirty="0" smtClean="0"/>
          </a:p>
          <a:p>
            <a:pPr lvl="2"/>
            <a:r>
              <a:rPr lang="en-US" dirty="0" smtClean="0"/>
              <a:t>Install </a:t>
            </a:r>
            <a:r>
              <a:rPr lang="en-US" dirty="0" smtClean="0"/>
              <a:t>Chiller and Solar Power System</a:t>
            </a:r>
          </a:p>
          <a:p>
            <a:pPr lvl="2"/>
            <a:r>
              <a:rPr lang="en-US" dirty="0" smtClean="0"/>
              <a:t>Average System Cost- </a:t>
            </a:r>
            <a:r>
              <a:rPr lang="en-US" dirty="0" smtClean="0"/>
              <a:t>$300-$400K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2872901"/>
              </p:ext>
            </p:extLst>
          </p:nvPr>
        </p:nvGraphicFramePr>
        <p:xfrm>
          <a:off x="6000563" y="1649075"/>
          <a:ext cx="5877150" cy="432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Acrobat Document" r:id="rId3" imgW="6034986" imgH="4663440" progId="AcroExch.Document.7">
                  <p:embed/>
                </p:oleObj>
              </mc:Choice>
              <mc:Fallback>
                <p:oleObj name="Acrobat Document" r:id="rId3" imgW="6034986" imgH="466344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00563" y="1649075"/>
                        <a:ext cx="5877150" cy="432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4146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Agile Innovations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514" y="1501178"/>
            <a:ext cx="8946541" cy="4195481"/>
          </a:xfrm>
        </p:spPr>
        <p:txBody>
          <a:bodyPr/>
          <a:lstStyle/>
          <a:p>
            <a:r>
              <a:rPr lang="en-US" dirty="0" smtClean="0"/>
              <a:t>“Defend in Place” – Erosion Threatened Infrastructure</a:t>
            </a:r>
          </a:p>
          <a:p>
            <a:pPr lvl="1"/>
            <a:r>
              <a:rPr lang="en-US" dirty="0" err="1" smtClean="0"/>
              <a:t>Thermosyphon</a:t>
            </a:r>
            <a:r>
              <a:rPr lang="en-US" dirty="0" smtClean="0"/>
              <a:t> – Sheet Pile Shoreline System</a:t>
            </a:r>
          </a:p>
          <a:p>
            <a:pPr lvl="2"/>
            <a:r>
              <a:rPr lang="en-US" dirty="0" smtClean="0"/>
              <a:t>Standard Sheet Pile Bank Protection</a:t>
            </a:r>
          </a:p>
          <a:p>
            <a:pPr lvl="2"/>
            <a:r>
              <a:rPr lang="en-US" dirty="0" smtClean="0"/>
              <a:t>Shore-based </a:t>
            </a:r>
            <a:r>
              <a:rPr lang="en-US" dirty="0" err="1" smtClean="0"/>
              <a:t>Thermosyphon</a:t>
            </a:r>
            <a:r>
              <a:rPr lang="en-US" dirty="0" smtClean="0"/>
              <a:t> Stabilization System</a:t>
            </a:r>
          </a:p>
          <a:p>
            <a:pPr lvl="2"/>
            <a:r>
              <a:rPr lang="en-US" dirty="0" smtClean="0"/>
              <a:t>Conceptual System</a:t>
            </a:r>
          </a:p>
          <a:p>
            <a:pPr lvl="2"/>
            <a:r>
              <a:rPr lang="en-US" dirty="0" smtClean="0"/>
              <a:t>Much Less Expensive than Seawall</a:t>
            </a:r>
          </a:p>
          <a:p>
            <a:pPr lvl="1"/>
            <a:endParaRPr lang="en-US" dirty="0"/>
          </a:p>
        </p:txBody>
      </p:sp>
      <p:pic>
        <p:nvPicPr>
          <p:cNvPr id="5123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230" y="1729778"/>
            <a:ext cx="3756429" cy="474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47" y="4340962"/>
            <a:ext cx="4563252" cy="205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5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Agile Innovations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578465"/>
            <a:ext cx="8946541" cy="4195481"/>
          </a:xfrm>
        </p:spPr>
        <p:txBody>
          <a:bodyPr/>
          <a:lstStyle/>
          <a:p>
            <a:r>
              <a:rPr lang="en-US" dirty="0" smtClean="0"/>
              <a:t>Flexible Water and Sewer Service Connections</a:t>
            </a:r>
          </a:p>
          <a:p>
            <a:pPr lvl="1"/>
            <a:r>
              <a:rPr lang="en-US" dirty="0" smtClean="0"/>
              <a:t>Allows for differential settling of the home</a:t>
            </a:r>
          </a:p>
          <a:p>
            <a:pPr lvl="1"/>
            <a:r>
              <a:rPr lang="en-US" dirty="0" err="1" smtClean="0"/>
              <a:t>Kotlik</a:t>
            </a:r>
            <a:r>
              <a:rPr lang="en-US" dirty="0" smtClean="0"/>
              <a:t>, </a:t>
            </a:r>
            <a:r>
              <a:rPr lang="en-US" dirty="0" err="1" smtClean="0"/>
              <a:t>Savoonga</a:t>
            </a:r>
            <a:r>
              <a:rPr lang="en-US" dirty="0" smtClean="0"/>
              <a:t>, </a:t>
            </a:r>
          </a:p>
          <a:p>
            <a:pPr lvl="1"/>
            <a:r>
              <a:rPr lang="en-US" dirty="0" smtClean="0"/>
              <a:t>New Standard ANTHC Design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38" y="1069674"/>
            <a:ext cx="2913820" cy="21853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954" y="2845284"/>
            <a:ext cx="3302950" cy="24772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576" y="4083890"/>
            <a:ext cx="3180272" cy="2385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272" y="3521019"/>
            <a:ext cx="3715109" cy="278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24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Agile Innovations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342" y="1733741"/>
            <a:ext cx="8946541" cy="4195481"/>
          </a:xfrm>
        </p:spPr>
        <p:txBody>
          <a:bodyPr/>
          <a:lstStyle/>
          <a:p>
            <a:r>
              <a:rPr lang="en-US" dirty="0" smtClean="0"/>
              <a:t>“Managed Retreat” – Moving Threatened Infrastructure</a:t>
            </a:r>
          </a:p>
          <a:p>
            <a:pPr lvl="1"/>
            <a:r>
              <a:rPr lang="en-US" dirty="0" smtClean="0"/>
              <a:t>Physical Infrastructure Relocation</a:t>
            </a:r>
          </a:p>
          <a:p>
            <a:pPr lvl="2"/>
            <a:r>
              <a:rPr lang="en-US" dirty="0" err="1" smtClean="0"/>
              <a:t>Newtok</a:t>
            </a:r>
            <a:r>
              <a:rPr lang="en-US" dirty="0" smtClean="0"/>
              <a:t> – </a:t>
            </a:r>
            <a:r>
              <a:rPr lang="en-US" dirty="0" err="1" smtClean="0"/>
              <a:t>Mertarvik</a:t>
            </a:r>
            <a:r>
              <a:rPr lang="en-US" dirty="0" smtClean="0"/>
              <a:t> – Total Relocation</a:t>
            </a:r>
          </a:p>
          <a:p>
            <a:pPr lvl="2"/>
            <a:r>
              <a:rPr lang="en-US" dirty="0" err="1" smtClean="0"/>
              <a:t>Kotlik</a:t>
            </a:r>
            <a:r>
              <a:rPr lang="en-US" dirty="0" smtClean="0"/>
              <a:t> – Partial Relocation</a:t>
            </a:r>
          </a:p>
          <a:p>
            <a:pPr lvl="2"/>
            <a:r>
              <a:rPr lang="en-US" dirty="0" smtClean="0"/>
              <a:t>More to Come!</a:t>
            </a:r>
            <a:endParaRPr lang="en-US" dirty="0"/>
          </a:p>
        </p:txBody>
      </p:sp>
      <p:pic>
        <p:nvPicPr>
          <p:cNvPr id="4" name="Mertarvik_Site_6_Final_Infra_06-16-2017_v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2194" y="2517127"/>
            <a:ext cx="5684421" cy="35527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26" y="4099525"/>
            <a:ext cx="3502193" cy="226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Agile Innovations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891672"/>
            <a:ext cx="8946541" cy="4195481"/>
          </a:xfrm>
        </p:spPr>
        <p:txBody>
          <a:bodyPr/>
          <a:lstStyle/>
          <a:p>
            <a:r>
              <a:rPr lang="en-US" dirty="0" smtClean="0"/>
              <a:t>“Managed Retreat” – New Infrastructure</a:t>
            </a:r>
          </a:p>
          <a:p>
            <a:pPr lvl="1"/>
            <a:r>
              <a:rPr lang="en-US" dirty="0" smtClean="0"/>
              <a:t>Modularized Infrastructure – Mobile!</a:t>
            </a:r>
          </a:p>
          <a:p>
            <a:pPr lvl="2"/>
            <a:r>
              <a:rPr lang="en-US" dirty="0" smtClean="0"/>
              <a:t>Water Treatment Plants</a:t>
            </a:r>
          </a:p>
          <a:p>
            <a:pPr lvl="2"/>
            <a:r>
              <a:rPr lang="en-US" dirty="0" err="1" smtClean="0"/>
              <a:t>Washeterias</a:t>
            </a:r>
            <a:endParaRPr lang="en-US" dirty="0" smtClean="0"/>
          </a:p>
          <a:p>
            <a:pPr lvl="2"/>
            <a:r>
              <a:rPr lang="en-US" dirty="0" smtClean="0"/>
              <a:t>Wastewater Treatment Plants</a:t>
            </a:r>
          </a:p>
          <a:p>
            <a:pPr lvl="2"/>
            <a:r>
              <a:rPr lang="en-US" dirty="0" smtClean="0"/>
              <a:t>Power Systems</a:t>
            </a:r>
          </a:p>
          <a:p>
            <a:pPr lvl="2"/>
            <a:r>
              <a:rPr lang="en-US" dirty="0" smtClean="0"/>
              <a:t>Water and Sewer Systems (PASS)</a:t>
            </a:r>
          </a:p>
          <a:p>
            <a:pPr lvl="3"/>
            <a:r>
              <a:rPr lang="en-US" dirty="0" smtClean="0"/>
              <a:t>Portable Alternative Sanitation System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832" y="520909"/>
            <a:ext cx="3394494" cy="26646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883" y="2721596"/>
            <a:ext cx="3441939" cy="227894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0" t="5414" r="6027" b="5185"/>
          <a:stretch/>
        </p:blipFill>
        <p:spPr bwMode="auto">
          <a:xfrm>
            <a:off x="6631530" y="4754814"/>
            <a:ext cx="3649059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893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945" y="256318"/>
            <a:ext cx="9404723" cy="1400530"/>
          </a:xfrm>
        </p:spPr>
        <p:txBody>
          <a:bodyPr/>
          <a:lstStyle/>
          <a:p>
            <a:r>
              <a:rPr lang="en-US" dirty="0" smtClean="0"/>
              <a:t>Agile Innovations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464" y="1176270"/>
            <a:ext cx="8946541" cy="4195481"/>
          </a:xfrm>
        </p:spPr>
        <p:txBody>
          <a:bodyPr/>
          <a:lstStyle/>
          <a:p>
            <a:r>
              <a:rPr lang="en-US" dirty="0" smtClean="0"/>
              <a:t>Portable Alternative Sanitation System - PASS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1133" y="2006624"/>
            <a:ext cx="6400800" cy="45720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6987" y="2313890"/>
            <a:ext cx="2651760" cy="192024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310223" y="2594303"/>
            <a:ext cx="591671" cy="591671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29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885188" y="4862913"/>
            <a:ext cx="2837363" cy="16004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/>
              <a:t>1. RAIN CATCHMENT</a:t>
            </a:r>
          </a:p>
          <a:p>
            <a:pPr algn="just"/>
            <a:r>
              <a:rPr lang="en-US" sz="1400" b="1" dirty="0" smtClean="0"/>
              <a:t>2</a:t>
            </a:r>
            <a:r>
              <a:rPr lang="en-US" sz="1400" b="1" dirty="0"/>
              <a:t>. </a:t>
            </a:r>
            <a:r>
              <a:rPr lang="en-US" sz="1400" b="1" dirty="0" smtClean="0"/>
              <a:t>WATER </a:t>
            </a:r>
            <a:r>
              <a:rPr lang="en-US" sz="1400" b="1" dirty="0"/>
              <a:t>STORAGE TANK</a:t>
            </a:r>
          </a:p>
          <a:p>
            <a:pPr algn="just"/>
            <a:r>
              <a:rPr lang="en-US" sz="1400" b="1" dirty="0" smtClean="0"/>
              <a:t>3</a:t>
            </a:r>
            <a:r>
              <a:rPr lang="en-US" sz="1400" b="1" dirty="0"/>
              <a:t>. LOW-FLOW SINK </a:t>
            </a:r>
          </a:p>
          <a:p>
            <a:pPr algn="just"/>
            <a:r>
              <a:rPr lang="en-US" sz="1400" b="1" dirty="0" smtClean="0"/>
              <a:t>4</a:t>
            </a:r>
            <a:r>
              <a:rPr lang="en-US" sz="1400" b="1" dirty="0"/>
              <a:t>. WATERLESS URINAL</a:t>
            </a:r>
          </a:p>
          <a:p>
            <a:pPr algn="just"/>
            <a:r>
              <a:rPr lang="en-US" sz="1400" b="1" dirty="0" smtClean="0"/>
              <a:t>5. INTEGRATED VENTILATION</a:t>
            </a:r>
            <a:endParaRPr lang="en-US" sz="1400" b="1" dirty="0"/>
          </a:p>
          <a:p>
            <a:pPr algn="just"/>
            <a:r>
              <a:rPr lang="en-US" sz="1400" b="1" dirty="0" smtClean="0"/>
              <a:t>6</a:t>
            </a:r>
            <a:r>
              <a:rPr lang="en-US" sz="1400" b="1" dirty="0"/>
              <a:t>. SEPARATING TOILET</a:t>
            </a:r>
          </a:p>
          <a:p>
            <a:pPr algn="just"/>
            <a:r>
              <a:rPr lang="en-US" sz="1400" b="1" dirty="0" smtClean="0"/>
              <a:t>7</a:t>
            </a:r>
            <a:r>
              <a:rPr lang="en-US" sz="1400" b="1" dirty="0"/>
              <a:t>. WATER TREATMENT </a:t>
            </a:r>
            <a:r>
              <a:rPr lang="en-US" sz="1400" b="1" dirty="0" smtClean="0"/>
              <a:t>SYSTEM</a:t>
            </a:r>
            <a:endParaRPr lang="en-US" sz="1400" b="1" dirty="0"/>
          </a:p>
        </p:txBody>
      </p:sp>
      <p:sp>
        <p:nvSpPr>
          <p:cNvPr id="8" name="Oval 7"/>
          <p:cNvSpPr/>
          <p:nvPr/>
        </p:nvSpPr>
        <p:spPr>
          <a:xfrm>
            <a:off x="8403471" y="2682339"/>
            <a:ext cx="591671" cy="591671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29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Oval 8"/>
          <p:cNvSpPr/>
          <p:nvPr/>
        </p:nvSpPr>
        <p:spPr>
          <a:xfrm>
            <a:off x="4810509" y="5195671"/>
            <a:ext cx="591671" cy="591671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29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" name="Oval 9"/>
          <p:cNvSpPr/>
          <p:nvPr/>
        </p:nvSpPr>
        <p:spPr>
          <a:xfrm>
            <a:off x="6017269" y="3887626"/>
            <a:ext cx="591671" cy="591671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29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Oval 10"/>
          <p:cNvSpPr/>
          <p:nvPr/>
        </p:nvSpPr>
        <p:spPr>
          <a:xfrm>
            <a:off x="6426068" y="2280964"/>
            <a:ext cx="591671" cy="591671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29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2" name="Oval 11"/>
          <p:cNvSpPr/>
          <p:nvPr/>
        </p:nvSpPr>
        <p:spPr>
          <a:xfrm>
            <a:off x="7202179" y="5491507"/>
            <a:ext cx="591671" cy="591671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29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3" name="Oval 12"/>
          <p:cNvSpPr/>
          <p:nvPr/>
        </p:nvSpPr>
        <p:spPr>
          <a:xfrm>
            <a:off x="9327501" y="4685410"/>
            <a:ext cx="591671" cy="591671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29" b="1" dirty="0">
                <a:solidFill>
                  <a:schemeClr val="tx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64926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906742"/>
            <a:ext cx="8946541" cy="4195481"/>
          </a:xfrm>
        </p:spPr>
        <p:txBody>
          <a:bodyPr/>
          <a:lstStyle/>
          <a:p>
            <a:r>
              <a:rPr lang="en-US" dirty="0" smtClean="0"/>
              <a:t>Many Changing Environments</a:t>
            </a:r>
          </a:p>
          <a:p>
            <a:pPr lvl="1"/>
            <a:r>
              <a:rPr lang="en-US" dirty="0" smtClean="0"/>
              <a:t>Political-Financial</a:t>
            </a:r>
          </a:p>
          <a:p>
            <a:pPr lvl="1"/>
            <a:r>
              <a:rPr lang="en-US" dirty="0" smtClean="0"/>
              <a:t>Natural</a:t>
            </a:r>
          </a:p>
          <a:p>
            <a:pPr lvl="1"/>
            <a:endParaRPr lang="en-US" dirty="0"/>
          </a:p>
          <a:p>
            <a:r>
              <a:rPr lang="en-US" dirty="0" smtClean="0"/>
              <a:t>Agility and Adaptability are Key to Survival!</a:t>
            </a:r>
          </a:p>
          <a:p>
            <a:endParaRPr lang="en-US" dirty="0"/>
          </a:p>
          <a:p>
            <a:r>
              <a:rPr lang="en-US" dirty="0" smtClean="0"/>
              <a:t>New Innovation Abounds</a:t>
            </a:r>
            <a:endParaRPr lang="en-US" dirty="0"/>
          </a:p>
        </p:txBody>
      </p:sp>
      <p:pic>
        <p:nvPicPr>
          <p:cNvPr id="4" name="Picture 8" descr="2BabiesCrawl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10017" y="2338479"/>
            <a:ext cx="3765270" cy="25232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257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1578465"/>
            <a:ext cx="8946541" cy="4195481"/>
          </a:xfrm>
        </p:spPr>
        <p:txBody>
          <a:bodyPr>
            <a:normAutofit/>
          </a:bodyPr>
          <a:lstStyle/>
          <a:p>
            <a:r>
              <a:rPr lang="en-US" dirty="0" smtClean="0"/>
              <a:t>Who is ANTHC - DEHE?</a:t>
            </a:r>
          </a:p>
          <a:p>
            <a:endParaRPr lang="en-US" dirty="0" smtClean="0"/>
          </a:p>
          <a:p>
            <a:r>
              <a:rPr lang="en-US" dirty="0" smtClean="0"/>
              <a:t>Changing Environments</a:t>
            </a:r>
          </a:p>
          <a:p>
            <a:pPr lvl="2"/>
            <a:r>
              <a:rPr lang="en-US" dirty="0" smtClean="0"/>
              <a:t>Elements of Change</a:t>
            </a:r>
          </a:p>
          <a:p>
            <a:pPr lvl="2"/>
            <a:r>
              <a:rPr lang="en-US" dirty="0" smtClean="0"/>
              <a:t>Impact on Engineering Approaches</a:t>
            </a:r>
          </a:p>
          <a:p>
            <a:pPr lvl="2"/>
            <a:r>
              <a:rPr lang="en-US" dirty="0" smtClean="0"/>
              <a:t>ANTHC Innovation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224" y="1449069"/>
            <a:ext cx="4264798" cy="3193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2513" y="4072831"/>
            <a:ext cx="27416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9313" y="4835084"/>
            <a:ext cx="27432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211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for Your Time!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44062" y="1428223"/>
            <a:ext cx="493664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CDR Michael G. Roberts, USPHS, PE, REHS</a:t>
            </a:r>
          </a:p>
          <a:p>
            <a:r>
              <a:rPr lang="en-US" dirty="0" smtClean="0"/>
              <a:t>Deputy Director of Project Management</a:t>
            </a:r>
          </a:p>
          <a:p>
            <a:r>
              <a:rPr lang="en-US" dirty="0" smtClean="0"/>
              <a:t>ANTHC/DEHE</a:t>
            </a:r>
          </a:p>
          <a:p>
            <a:r>
              <a:rPr lang="en-US" dirty="0" smtClean="0"/>
              <a:t>4500 Diplomacy Drive</a:t>
            </a:r>
          </a:p>
          <a:p>
            <a:r>
              <a:rPr lang="en-US" dirty="0" smtClean="0"/>
              <a:t>Anchorage, AK 99508</a:t>
            </a:r>
          </a:p>
          <a:p>
            <a:r>
              <a:rPr lang="en-US" dirty="0" smtClean="0"/>
              <a:t>(907) 729-4092</a:t>
            </a:r>
          </a:p>
          <a:p>
            <a:r>
              <a:rPr lang="en-US" dirty="0" smtClean="0"/>
              <a:t>mgroberts@anthc.org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64" y="4390550"/>
            <a:ext cx="6124575" cy="1751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61" y="1576223"/>
            <a:ext cx="3099109" cy="20655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61" y="4172323"/>
            <a:ext cx="3099109" cy="21874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828" y="1698997"/>
            <a:ext cx="1820008" cy="182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9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ANTHC - DEHE?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768247"/>
            <a:ext cx="8946541" cy="4195481"/>
          </a:xfrm>
        </p:spPr>
        <p:txBody>
          <a:bodyPr/>
          <a:lstStyle/>
          <a:p>
            <a:r>
              <a:rPr lang="en-US" dirty="0" smtClean="0"/>
              <a:t>Project Managers</a:t>
            </a:r>
          </a:p>
          <a:p>
            <a:r>
              <a:rPr lang="en-US" dirty="0" smtClean="0"/>
              <a:t>Engineers</a:t>
            </a:r>
          </a:p>
          <a:p>
            <a:r>
              <a:rPr lang="en-US" dirty="0" smtClean="0"/>
              <a:t>Construction Managers</a:t>
            </a:r>
          </a:p>
          <a:p>
            <a:r>
              <a:rPr lang="en-US" dirty="0" smtClean="0"/>
              <a:t>Field Construction Team</a:t>
            </a:r>
          </a:p>
          <a:p>
            <a:endParaRPr lang="en-US" dirty="0"/>
          </a:p>
          <a:p>
            <a:pPr lvl="1"/>
            <a:r>
              <a:rPr lang="en-US" dirty="0" smtClean="0"/>
              <a:t>Types of Projects:</a:t>
            </a:r>
          </a:p>
          <a:p>
            <a:pPr lvl="2"/>
            <a:r>
              <a:rPr lang="en-US" dirty="0" smtClean="0"/>
              <a:t>Sanitation (Water, Sewer, Solid Waste)</a:t>
            </a:r>
          </a:p>
          <a:p>
            <a:pPr lvl="2"/>
            <a:r>
              <a:rPr lang="en-US" dirty="0" smtClean="0"/>
              <a:t>Energy Systems</a:t>
            </a:r>
          </a:p>
          <a:p>
            <a:pPr lvl="2"/>
            <a:r>
              <a:rPr lang="en-US" dirty="0" smtClean="0"/>
              <a:t>Transportation</a:t>
            </a:r>
          </a:p>
          <a:p>
            <a:pPr lvl="2"/>
            <a:r>
              <a:rPr lang="en-US" dirty="0" smtClean="0"/>
              <a:t>Clinics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373" y="2117770"/>
            <a:ext cx="3219124" cy="24058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1274" y="1320799"/>
            <a:ext cx="3304192" cy="24757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8146" y="4664657"/>
            <a:ext cx="3834893" cy="192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79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6663" y="1932149"/>
            <a:ext cx="8946541" cy="4195481"/>
          </a:xfrm>
        </p:spPr>
        <p:txBody>
          <a:bodyPr/>
          <a:lstStyle/>
          <a:p>
            <a:r>
              <a:rPr lang="en-US" dirty="0" smtClean="0"/>
              <a:t>Refers to distinct qualities that allow organizations to </a:t>
            </a:r>
            <a:r>
              <a:rPr lang="en-US" i="1" dirty="0" smtClean="0">
                <a:solidFill>
                  <a:srgbClr val="FF0000"/>
                </a:solidFill>
              </a:rPr>
              <a:t>respond rapidly </a:t>
            </a:r>
            <a:r>
              <a:rPr lang="en-US" dirty="0" smtClean="0"/>
              <a:t>to changes in the internal and external environment without losing momentum or vision.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318" y="3349031"/>
            <a:ext cx="6953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923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 “Arctic Agility”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339" y="1689439"/>
            <a:ext cx="4160846" cy="274615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38" y="1768295"/>
            <a:ext cx="4714382" cy="2742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305" y="3965201"/>
            <a:ext cx="3275113" cy="242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8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Modern Agility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Agility = Ability to Change</a:t>
            </a:r>
          </a:p>
          <a:p>
            <a:pPr lvl="1"/>
            <a:r>
              <a:rPr lang="en-US" dirty="0" smtClean="0"/>
              <a:t>Elements of Change</a:t>
            </a:r>
          </a:p>
          <a:p>
            <a:pPr lvl="2"/>
            <a:r>
              <a:rPr lang="en-US" dirty="0" smtClean="0"/>
              <a:t>Political – Financial Environment</a:t>
            </a:r>
          </a:p>
          <a:p>
            <a:pPr lvl="2"/>
            <a:r>
              <a:rPr lang="en-US" dirty="0" smtClean="0"/>
              <a:t>Natural Environment</a:t>
            </a:r>
          </a:p>
          <a:p>
            <a:endParaRPr lang="en-US" dirty="0" smtClean="0"/>
          </a:p>
          <a:p>
            <a:r>
              <a:rPr lang="en-US" dirty="0" smtClean="0"/>
              <a:t>New Ideas and Technologies Emerge</a:t>
            </a:r>
          </a:p>
          <a:p>
            <a:endParaRPr lang="en-US" dirty="0"/>
          </a:p>
          <a:p>
            <a:r>
              <a:rPr lang="en-US" dirty="0" smtClean="0"/>
              <a:t>Villages LITERALLY must be Agile to survive!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837" y="1605194"/>
            <a:ext cx="3046865" cy="18281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7522" y="3005724"/>
            <a:ext cx="1920406" cy="17375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1410" y="4525010"/>
            <a:ext cx="3084843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01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Political –Financial Environments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135" y="1853248"/>
            <a:ext cx="8946541" cy="419548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Changes In the Political – Financial Realm</a:t>
            </a:r>
          </a:p>
          <a:p>
            <a:pPr lvl="1"/>
            <a:r>
              <a:rPr lang="en-US" dirty="0" smtClean="0"/>
              <a:t>Political “Will” of the People – Local Politics</a:t>
            </a:r>
          </a:p>
          <a:p>
            <a:pPr lvl="2"/>
            <a:r>
              <a:rPr lang="en-US" dirty="0" smtClean="0"/>
              <a:t>Tribes, Cities, Corporations</a:t>
            </a:r>
          </a:p>
          <a:p>
            <a:pPr lvl="2"/>
            <a:r>
              <a:rPr lang="en-US" dirty="0" smtClean="0"/>
              <a:t>Constant Turnover – New Leadership – Variable Desires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Regulations</a:t>
            </a:r>
          </a:p>
          <a:p>
            <a:pPr lvl="2"/>
            <a:r>
              <a:rPr lang="en-US" dirty="0" smtClean="0"/>
              <a:t>Changes to Allowable Contaminant Concentrations</a:t>
            </a:r>
          </a:p>
          <a:p>
            <a:pPr lvl="2"/>
            <a:r>
              <a:rPr lang="en-US" dirty="0" smtClean="0"/>
              <a:t>Treatment Levels, Techniques, Sizing, Locations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Funding Amounts and Availability</a:t>
            </a:r>
          </a:p>
          <a:p>
            <a:pPr lvl="2"/>
            <a:r>
              <a:rPr lang="en-US" dirty="0" smtClean="0"/>
              <a:t>Wide Fluctuation Year to Year</a:t>
            </a:r>
          </a:p>
          <a:p>
            <a:pPr lvl="2"/>
            <a:r>
              <a:rPr lang="en-US" dirty="0" smtClean="0"/>
              <a:t>New Programs, New Requirements, “Shifting Landscape”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216" y="2232000"/>
            <a:ext cx="2591025" cy="17192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2011" y="3791875"/>
            <a:ext cx="2743438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73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832" y="287999"/>
            <a:ext cx="9404723" cy="1400530"/>
          </a:xfrm>
        </p:spPr>
        <p:txBody>
          <a:bodyPr/>
          <a:lstStyle/>
          <a:p>
            <a:r>
              <a:rPr lang="en-US" dirty="0" smtClean="0"/>
              <a:t>Agile Innovations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8" y="1241142"/>
            <a:ext cx="8946541" cy="4195481"/>
          </a:xfrm>
        </p:spPr>
        <p:txBody>
          <a:bodyPr/>
          <a:lstStyle/>
          <a:p>
            <a:r>
              <a:rPr lang="en-US" dirty="0" smtClean="0"/>
              <a:t>Addressing Changes in Political Will</a:t>
            </a:r>
          </a:p>
          <a:p>
            <a:pPr lvl="1"/>
            <a:r>
              <a:rPr lang="en-US" dirty="0" smtClean="0"/>
              <a:t>Wide Scale “Holistic” Planning</a:t>
            </a:r>
          </a:p>
          <a:p>
            <a:pPr lvl="2"/>
            <a:r>
              <a:rPr lang="en-US" dirty="0" smtClean="0"/>
              <a:t>Maximize Stakeholder Integration</a:t>
            </a:r>
          </a:p>
          <a:p>
            <a:pPr lvl="3"/>
            <a:r>
              <a:rPr lang="en-US" dirty="0" smtClean="0"/>
              <a:t>Sanitation, Energy, Transportation, Housing, Health Care, Fuel</a:t>
            </a:r>
          </a:p>
          <a:p>
            <a:pPr lvl="2"/>
            <a:r>
              <a:rPr lang="en-US" dirty="0" smtClean="0"/>
              <a:t>Address the Natural Environment – Adapt to Changes</a:t>
            </a:r>
          </a:p>
          <a:p>
            <a:pPr lvl="2"/>
            <a:r>
              <a:rPr lang="en-US" dirty="0" smtClean="0"/>
              <a:t>Address the Built Environment – Strategically Plan the Implementation</a:t>
            </a:r>
          </a:p>
          <a:p>
            <a:pPr lvl="2"/>
            <a:r>
              <a:rPr lang="en-US" dirty="0" smtClean="0"/>
              <a:t>Seek Buy-In/Support from All Stakeholders</a:t>
            </a:r>
          </a:p>
          <a:p>
            <a:pPr lvl="2"/>
            <a:r>
              <a:rPr lang="en-US" dirty="0" smtClean="0"/>
              <a:t>Key:  Communication and Presence!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74" y="4378112"/>
            <a:ext cx="3719601" cy="21254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3419" y="1587982"/>
            <a:ext cx="1656272" cy="2208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862" y="4396062"/>
            <a:ext cx="2774829" cy="20811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626" y="4369649"/>
            <a:ext cx="3375964" cy="213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778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Agile Innovations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621597"/>
            <a:ext cx="8946541" cy="4195481"/>
          </a:xfrm>
        </p:spPr>
        <p:txBody>
          <a:bodyPr/>
          <a:lstStyle/>
          <a:p>
            <a:r>
              <a:rPr lang="en-US" dirty="0" smtClean="0"/>
              <a:t>Addressing Changes in Regulations</a:t>
            </a:r>
          </a:p>
          <a:p>
            <a:pPr lvl="1"/>
            <a:r>
              <a:rPr lang="en-US" dirty="0" smtClean="0"/>
              <a:t>Trend – Increasing/More Restrictive Regulatory Environment</a:t>
            </a:r>
          </a:p>
          <a:p>
            <a:pPr lvl="1"/>
            <a:r>
              <a:rPr lang="en-US" dirty="0" smtClean="0"/>
              <a:t>Knowledge and Coordination are Key</a:t>
            </a:r>
          </a:p>
          <a:p>
            <a:pPr lvl="1"/>
            <a:r>
              <a:rPr lang="en-US" dirty="0" smtClean="0"/>
              <a:t>Work with Regulators – Regular Meetings and Involvement</a:t>
            </a:r>
          </a:p>
          <a:p>
            <a:pPr lvl="1"/>
            <a:r>
              <a:rPr lang="en-US" dirty="0" smtClean="0"/>
              <a:t>Make EPA and ADEC Part of the Solution!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636" y="4064528"/>
            <a:ext cx="2857500" cy="2143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968" y="3743863"/>
            <a:ext cx="3687296" cy="27681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147" y="4027568"/>
            <a:ext cx="4060525" cy="2217047"/>
          </a:xfrm>
          <a:prstGeom prst="rect">
            <a:avLst/>
          </a:prstGeom>
        </p:spPr>
      </p:pic>
      <p:pic>
        <p:nvPicPr>
          <p:cNvPr id="7" name="Picture 5" descr="Misty May 11-16-2004 00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59708" y="749267"/>
            <a:ext cx="2079792" cy="2668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0694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10277</TotalTime>
  <Words>648</Words>
  <Application>Microsoft Office PowerPoint</Application>
  <PresentationFormat>Widescreen</PresentationFormat>
  <Paragraphs>150</Paragraphs>
  <Slides>20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Century Gothic</vt:lpstr>
      <vt:lpstr>Wingdings 3</vt:lpstr>
      <vt:lpstr>Ion</vt:lpstr>
      <vt:lpstr>Acrobat Document</vt:lpstr>
      <vt:lpstr>Being Agile in the Arctic – Adapting Systems to Changing Environments</vt:lpstr>
      <vt:lpstr>Overview</vt:lpstr>
      <vt:lpstr>Who is ANTHC - DEHE?</vt:lpstr>
      <vt:lpstr>Agility</vt:lpstr>
      <vt:lpstr>Historic “Arctic Agility”</vt:lpstr>
      <vt:lpstr>Modern Agility</vt:lpstr>
      <vt:lpstr>Political –Financial Environments</vt:lpstr>
      <vt:lpstr>Agile Innovations</vt:lpstr>
      <vt:lpstr>Agile Innovations</vt:lpstr>
      <vt:lpstr>Agile Innovations</vt:lpstr>
      <vt:lpstr>Environmental Change</vt:lpstr>
      <vt:lpstr>PowerPoint Presentation</vt:lpstr>
      <vt:lpstr>Agile Innovations</vt:lpstr>
      <vt:lpstr>Agile Innovations</vt:lpstr>
      <vt:lpstr>Agile Innovations</vt:lpstr>
      <vt:lpstr>Agile Innovations</vt:lpstr>
      <vt:lpstr>Agile Innovations</vt:lpstr>
      <vt:lpstr>Agile Innovations</vt:lpstr>
      <vt:lpstr>Conclusion</vt:lpstr>
      <vt:lpstr>Thank You for Your Time!</vt:lpstr>
    </vt:vector>
  </TitlesOfParts>
  <Company>Alaska Native Tribal Health Consortium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Being Agile in the Arctic – Adapting Systems to Changing Environments</dc:title>
  <dc:creator>Roberts, Michael G</dc:creator>
  <cp:lastModifiedBy>Roberts, Michael G</cp:lastModifiedBy>
  <cp:revision>30</cp:revision>
  <dcterms:created xsi:type="dcterms:W3CDTF">2018-11-14T00:06:07Z</dcterms:created>
  <dcterms:modified xsi:type="dcterms:W3CDTF">2018-11-21T04:45:32Z</dcterms:modified>
</cp:coreProperties>
</file>